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6" r:id="rId6"/>
    <p:sldId id="289" r:id="rId7"/>
    <p:sldId id="283" r:id="rId8"/>
    <p:sldId id="287" r:id="rId9"/>
    <p:sldId id="286" r:id="rId10"/>
    <p:sldId id="278" r:id="rId11"/>
    <p:sldId id="290" r:id="rId12"/>
    <p:sldId id="265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E53D4-5E75-43A8-BDE5-9A4C4CE81EFA}" v="4" dt="2022-09-13T06:09:21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6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r>
            <a:rPr lang="en-IN" b="1" i="0" dirty="0"/>
            <a:t>It is about building benchmarks and accountability into your plan, and using them to evaluate the plan as you go and after the project is finished.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ln>
          <a:noFill/>
        </a:ln>
      </dgm:spPr>
      <dgm:t>
        <a:bodyPr/>
        <a:lstStyle/>
        <a:p>
          <a:pPr marL="0" rtl="0"/>
          <a:r>
            <a:rPr lang="en-US" sz="2000" b="0" i="0" dirty="0">
              <a:latin typeface="Avenir Next LT Pro" panose="020B0504020202020204" pitchFamily="34" charset="77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IN" b="1" i="0" dirty="0"/>
            <a:t>how we are going to complete a project in a certain timeframe, usually with defined stages and designated resources</a:t>
          </a:r>
          <a:r>
            <a:rPr lang="en-IN" b="0" i="0" dirty="0"/>
            <a:t>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Design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IN" b="1" i="0" dirty="0"/>
            <a:t>We finally decided to create your </a:t>
          </a:r>
        </a:p>
        <a:p>
          <a:pPr marL="0">
            <a:lnSpc>
              <a:spcPct val="100000"/>
            </a:lnSpc>
          </a:pPr>
          <a:r>
            <a:rPr lang="en-IN" b="1" i="0" dirty="0"/>
            <a:t>1.Use case diagram </a:t>
          </a:r>
        </a:p>
        <a:p>
          <a:pPr marL="0">
            <a:lnSpc>
              <a:spcPct val="100000"/>
            </a:lnSpc>
          </a:pPr>
          <a:r>
            <a:rPr lang="en-IN" b="1" i="0" dirty="0"/>
            <a:t>2.Class  diagram </a:t>
          </a:r>
        </a:p>
        <a:p>
          <a:pPr marL="0">
            <a:lnSpc>
              <a:spcPct val="100000"/>
            </a:lnSpc>
          </a:pPr>
          <a:r>
            <a:rPr lang="en-IN" b="1" i="0" dirty="0">
              <a:latin typeface="Avenir Next LT Pro" panose="020B0504020202020204" pitchFamily="34" charset="77"/>
            </a:rPr>
            <a:t>3.Exel sheet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ln>
          <a:noFill/>
        </a:ln>
      </dgm:spPr>
      <dgm:t>
        <a:bodyPr/>
        <a:lstStyle/>
        <a:p>
          <a:pPr marL="0"/>
          <a:r>
            <a:rPr lang="en-IN" sz="2000" b="0" i="0" dirty="0">
              <a:latin typeface="Avenir Next LT Pro" panose="020B0504020202020204" pitchFamily="34" charset="77"/>
            </a:rPr>
            <a:t>Implementation 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IN" b="1" i="0" dirty="0"/>
            <a:t>Your group knows the problems/issues in your community, you have consulted the community and developed a project plan with specific crime prevention activities to address those problems/issues and you are ready to start the project.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IN" sz="1800" b="1" i="0" dirty="0"/>
            <a:t>The process of executing a program to find errors</a:t>
          </a:r>
          <a:r>
            <a:rPr lang="en-IN" sz="1800" b="0" i="0" dirty="0"/>
            <a:t>. </a:t>
          </a:r>
          <a:r>
            <a:rPr lang="en-IN" sz="1800" b="1" i="0" dirty="0"/>
            <a:t>To make our software perform well it should be error-free.</a:t>
          </a:r>
          <a:endParaRPr lang="en-US" sz="1800" b="1" i="0" dirty="0">
            <a:latin typeface="Avenir Next LT Pro" panose="020B0504020202020204" pitchFamily="34" charset="77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Test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Evaluation</a:t>
          </a: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Ang="10800000" custFlipVert="1" custScaleX="123538" custScaleY="100000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X="125631" custScaleY="149482" custLinFactNeighborX="-109" custLinFactNeighborY="2482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X="49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52510" custLinFactNeighborX="0" custLinFactNeighborY="23816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51578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9921" y="696054"/>
          <a:ext cx="1840468" cy="55214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38" tIns="145438" rIns="145438" bIns="145438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Planning</a:t>
          </a:r>
        </a:p>
      </dsp:txBody>
      <dsp:txXfrm>
        <a:off x="9921" y="696054"/>
        <a:ext cx="1840468" cy="552140"/>
      </dsp:txXfrm>
    </dsp:sp>
    <dsp:sp modelId="{22359DD7-1BFB-4900-BAE6-6084F2F57988}">
      <dsp:nvSpPr>
        <dsp:cNvPr id="0" name=""/>
        <dsp:cNvSpPr/>
      </dsp:nvSpPr>
      <dsp:spPr>
        <a:xfrm>
          <a:off x="9921" y="1214522"/>
          <a:ext cx="1840468" cy="3646101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97" tIns="181797" rIns="181797" bIns="181797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how we are going to complete a project in a certain timeframe, usually with defined stages and designated resources</a:t>
          </a:r>
          <a:r>
            <a:rPr lang="en-IN" sz="1500" b="0" i="0" kern="1200" dirty="0"/>
            <a:t>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9921" y="1214522"/>
        <a:ext cx="1840468" cy="3646101"/>
      </dsp:txXfrm>
    </dsp:sp>
    <dsp:sp modelId="{C4F84DEA-2002-4D32-8E80-70EEE05E345A}">
      <dsp:nvSpPr>
        <dsp:cNvPr id="0" name=""/>
        <dsp:cNvSpPr/>
      </dsp:nvSpPr>
      <dsp:spPr>
        <a:xfrm>
          <a:off x="1958179" y="696054"/>
          <a:ext cx="1840468" cy="552140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38" tIns="145438" rIns="145438" bIns="1454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Design</a:t>
          </a:r>
        </a:p>
      </dsp:txBody>
      <dsp:txXfrm>
        <a:off x="1958179" y="696054"/>
        <a:ext cx="1840468" cy="552140"/>
      </dsp:txXfrm>
    </dsp:sp>
    <dsp:sp modelId="{4FEB85EB-D046-4CDB-8A62-BBCE260C4490}">
      <dsp:nvSpPr>
        <dsp:cNvPr id="0" name=""/>
        <dsp:cNvSpPr/>
      </dsp:nvSpPr>
      <dsp:spPr>
        <a:xfrm>
          <a:off x="1947449" y="1212592"/>
          <a:ext cx="1840468" cy="3648031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97" tIns="181797" rIns="181797" bIns="181797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We finally decided to create your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1.Use case diagram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2.Class  diagram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>
              <a:latin typeface="Avenir Next LT Pro" panose="020B0504020202020204" pitchFamily="34" charset="77"/>
            </a:rPr>
            <a:t>3.Exel sheet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1947449" y="1212592"/>
        <a:ext cx="1840468" cy="3648031"/>
      </dsp:txXfrm>
    </dsp:sp>
    <dsp:sp modelId="{49B7F8FA-D256-41EF-9327-52A3551D9A60}">
      <dsp:nvSpPr>
        <dsp:cNvPr id="0" name=""/>
        <dsp:cNvSpPr/>
      </dsp:nvSpPr>
      <dsp:spPr>
        <a:xfrm rot="10800000" flipV="1">
          <a:off x="3925698" y="696054"/>
          <a:ext cx="2273678" cy="552140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38" tIns="145438" rIns="145438" bIns="1454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latin typeface="Avenir Next LT Pro" panose="020B0504020202020204" pitchFamily="34" charset="77"/>
            </a:rPr>
            <a:t>Implementation 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 rot="-10800000">
        <a:off x="3925698" y="696054"/>
        <a:ext cx="2273678" cy="552140"/>
      </dsp:txXfrm>
    </dsp:sp>
    <dsp:sp modelId="{6B5FE59C-B471-448A-AA7A-B526DCC4D4CA}">
      <dsp:nvSpPr>
        <dsp:cNvPr id="0" name=""/>
        <dsp:cNvSpPr/>
      </dsp:nvSpPr>
      <dsp:spPr>
        <a:xfrm>
          <a:off x="3904431" y="1144263"/>
          <a:ext cx="2312199" cy="3716360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97" tIns="181797" rIns="181797" bIns="181797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Your group knows the problems/issues in your community, you have consulted the community and developed a project plan with specific crime prevention activities to address those problems/issues and you are ready to start the project.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3904431" y="1144263"/>
        <a:ext cx="2312199" cy="3716360"/>
      </dsp:txXfrm>
    </dsp:sp>
    <dsp:sp modelId="{4132ECB1-6BEF-4935-AFA3-B2EAA48FDE7E}">
      <dsp:nvSpPr>
        <dsp:cNvPr id="0" name=""/>
        <dsp:cNvSpPr/>
      </dsp:nvSpPr>
      <dsp:spPr>
        <a:xfrm>
          <a:off x="6335591" y="696054"/>
          <a:ext cx="1840468" cy="552140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38" tIns="145438" rIns="145438" bIns="1454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Test</a:t>
          </a:r>
        </a:p>
      </dsp:txBody>
      <dsp:txXfrm>
        <a:off x="6335591" y="696054"/>
        <a:ext cx="1840468" cy="552140"/>
      </dsp:txXfrm>
    </dsp:sp>
    <dsp:sp modelId="{C42A8BDE-B838-475D-AFDE-17B60D744AB6}">
      <dsp:nvSpPr>
        <dsp:cNvPr id="0" name=""/>
        <dsp:cNvSpPr/>
      </dsp:nvSpPr>
      <dsp:spPr>
        <a:xfrm>
          <a:off x="6326426" y="1068982"/>
          <a:ext cx="1840468" cy="3791641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97" tIns="181797" rIns="181797" bIns="181797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The process of executing a program to find errors</a:t>
          </a:r>
          <a:r>
            <a:rPr lang="en-IN" sz="1800" b="0" i="0" kern="1200" dirty="0"/>
            <a:t>. </a:t>
          </a:r>
          <a:r>
            <a:rPr lang="en-IN" sz="1800" b="1" i="0" kern="1200" dirty="0"/>
            <a:t>To make our software perform well it should be error-free.</a:t>
          </a:r>
          <a:endParaRPr lang="en-US" sz="1800" b="1" i="0" kern="1200" dirty="0">
            <a:latin typeface="Avenir Next LT Pro" panose="020B0504020202020204" pitchFamily="34" charset="77"/>
          </a:endParaRPr>
        </a:p>
      </dsp:txBody>
      <dsp:txXfrm>
        <a:off x="6326426" y="1068982"/>
        <a:ext cx="1840468" cy="3791641"/>
      </dsp:txXfrm>
    </dsp:sp>
    <dsp:sp modelId="{59606EB9-9F10-4D12-A33F-A242FDCC0D0F}">
      <dsp:nvSpPr>
        <dsp:cNvPr id="0" name=""/>
        <dsp:cNvSpPr/>
      </dsp:nvSpPr>
      <dsp:spPr>
        <a:xfrm>
          <a:off x="8274684" y="696054"/>
          <a:ext cx="1840468" cy="552140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38" tIns="145438" rIns="145438" bIns="14543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Evaluation</a:t>
          </a:r>
        </a:p>
      </dsp:txBody>
      <dsp:txXfrm>
        <a:off x="8274684" y="696054"/>
        <a:ext cx="1840468" cy="552140"/>
      </dsp:txXfrm>
    </dsp:sp>
    <dsp:sp modelId="{C8429E68-36DD-4F6A-A2F4-7CCDADCEFAD1}">
      <dsp:nvSpPr>
        <dsp:cNvPr id="0" name=""/>
        <dsp:cNvSpPr/>
      </dsp:nvSpPr>
      <dsp:spPr>
        <a:xfrm>
          <a:off x="8274684" y="1092153"/>
          <a:ext cx="1840468" cy="3768470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 dirty="0"/>
            <a:t>It is about building benchmarks and accountability into your plan, and using them to evaluate the plan as you go and after the project is finished.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8274684" y="1092153"/>
        <a:ext cx="1840468" cy="3768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2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1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8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jp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0.png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4.wdp"/><Relationship Id="rId4" Type="http://schemas.openxmlformats.org/officeDocument/2006/relationships/image" Target="../media/image16.png"/><Relationship Id="rId9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</a:t>
            </a:r>
            <a:br>
              <a:rPr lang="en-US" dirty="0"/>
            </a:br>
            <a:r>
              <a:rPr lang="en-US" dirty="0"/>
              <a:t>Banking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6" y="2046038"/>
            <a:ext cx="4144710" cy="4469062"/>
          </a:xfrm>
        </p:spPr>
        <p:txBody>
          <a:bodyPr/>
          <a:lstStyle/>
          <a:p>
            <a:r>
              <a:rPr lang="en-IN" b="1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banking allows a user to conduct financial transactions via the Internet. Online banking is also known as Internet banking or web banking. Online banking offers customers almost every service traditionally available through a local branch including deposits, and  transfers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Mirjam Nilsson 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84" y="931442"/>
            <a:ext cx="10506416" cy="11285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2274805"/>
            <a:ext cx="4546600" cy="5046469"/>
          </a:xfrm>
        </p:spPr>
        <p:txBody>
          <a:bodyPr/>
          <a:lstStyle/>
          <a:p>
            <a:r>
              <a:rPr lang="en-IN" b="1" dirty="0"/>
              <a:t>Develop an Internet Banking Application, that will </a:t>
            </a:r>
            <a:r>
              <a:rPr lang="en-US" b="1" dirty="0"/>
              <a:t>enables customer to perform their basic banking transactions on the go using PC or laptop.</a:t>
            </a:r>
            <a:endParaRPr lang="en-IN" b="1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21BA7-E5C4-4FD7-6C9E-DCF6B195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 TEAM</a:t>
            </a:r>
          </a:p>
        </p:txBody>
      </p:sp>
      <p:pic>
        <p:nvPicPr>
          <p:cNvPr id="27" name="Picture Placeholder 21" descr="Team member head shot">
            <a:extLst>
              <a:ext uri="{FF2B5EF4-FFF2-40B4-BE49-F238E27FC236}">
                <a16:creationId xmlns:a16="http://schemas.microsoft.com/office/drawing/2014/main" id="{B01332F2-E009-B454-9DC8-6978103813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BB531BBC-C64A-644B-2538-EB38FE936EB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Shrikant </a:t>
            </a:r>
            <a:r>
              <a:rPr lang="en-US" dirty="0" err="1"/>
              <a:t>yadav</a:t>
            </a:r>
            <a:endParaRPr lang="en-US" dirty="0"/>
          </a:p>
          <a:p>
            <a:endParaRPr lang="en-US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19A6A633-6F5C-07D2-EB05-8158B140C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flipH="1" flipV="1">
            <a:off x="4594685" y="6137206"/>
            <a:ext cx="335144" cy="195657"/>
          </a:xfrm>
        </p:spPr>
        <p:txBody>
          <a:bodyPr/>
          <a:lstStyle/>
          <a:p>
            <a:r>
              <a:rPr lang="en-US" dirty="0" err="1"/>
              <a:t>Teaa</a:t>
            </a:r>
            <a:r>
              <a:rPr lang="en-US" dirty="0"/>
              <a:t> </a:t>
            </a:r>
          </a:p>
        </p:txBody>
      </p:sp>
      <p:pic>
        <p:nvPicPr>
          <p:cNvPr id="28" name="Picture Placeholder 50" descr="Team member head shot">
            <a:extLst>
              <a:ext uri="{FF2B5EF4-FFF2-40B4-BE49-F238E27FC236}">
                <a16:creationId xmlns:a16="http://schemas.microsoft.com/office/drawing/2014/main" id="{4993E3F9-17C6-0B66-6114-E46E19663C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E566746A-05C4-9E90-85C7-C72A19502BC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Neha Chand</a:t>
            </a:r>
          </a:p>
          <a:p>
            <a:endParaRPr lang="en-US" dirty="0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59CC5724-7B60-4AA4-D040-6BA06EC3B4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 flipH="1">
            <a:off x="3566418" y="3589774"/>
            <a:ext cx="167783" cy="215068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29" name="Picture Placeholder 17" descr="Team member head shot">
            <a:extLst>
              <a:ext uri="{FF2B5EF4-FFF2-40B4-BE49-F238E27FC236}">
                <a16:creationId xmlns:a16="http://schemas.microsoft.com/office/drawing/2014/main" id="{7338326D-6AAB-BE3A-9CBF-104EC56C88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9B439F66-55A2-2473-2219-D319CFC187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algn="l"/>
            <a:r>
              <a:rPr lang="en-IN" b="1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Burute</a:t>
            </a:r>
            <a:r>
              <a:rPr lang="en-IN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b="1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Swapnali</a:t>
            </a:r>
            <a:r>
              <a:rPr lang="en-IN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Shivadas</a:t>
            </a:r>
            <a:endParaRPr lang="en-IN" b="1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613091B6-6F4F-570A-DA88-691CE0A93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 flipH="1" flipV="1">
            <a:off x="6008189" y="3811193"/>
            <a:ext cx="274902" cy="92048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0" name="Picture Placeholder 19" descr="Team member head shot">
            <a:extLst>
              <a:ext uri="{FF2B5EF4-FFF2-40B4-BE49-F238E27FC236}">
                <a16:creationId xmlns:a16="http://schemas.microsoft.com/office/drawing/2014/main" id="{6C110708-92FC-ACA6-191B-60AF7C9A91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C0AAAC49-66B2-FB66-656B-5633DD00BA3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algn="l"/>
            <a:r>
              <a:rPr lang="en-IN" b="1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Sarguru</a:t>
            </a:r>
            <a:r>
              <a:rPr lang="en-IN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b="1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Affan</a:t>
            </a:r>
            <a:endParaRPr lang="en-IN" b="1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5D2EC543-30A4-23DB-2FB7-5C18B8269F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8615533" y="3591891"/>
            <a:ext cx="216445" cy="31135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31" name="Picture Placeholder 15" descr="Team member head shot">
            <a:extLst>
              <a:ext uri="{FF2B5EF4-FFF2-40B4-BE49-F238E27FC236}">
                <a16:creationId xmlns:a16="http://schemas.microsoft.com/office/drawing/2014/main" id="{81A03055-991D-E507-5CF8-52D100B3BBA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7090" y="4206260"/>
            <a:ext cx="2000530" cy="1612167"/>
          </a:xfrm>
        </p:spPr>
      </p:pic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BD4DECAB-77F8-CCF2-1B4F-74629D50039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518123" y="5639622"/>
            <a:ext cx="2002536" cy="740664"/>
          </a:xfrm>
        </p:spPr>
        <p:txBody>
          <a:bodyPr/>
          <a:lstStyle/>
          <a:p>
            <a:r>
              <a:rPr lang="en-US" dirty="0"/>
              <a:t>Tanmay </a:t>
            </a:r>
            <a:r>
              <a:rPr lang="en-US" dirty="0" err="1"/>
              <a:t>pednekar</a:t>
            </a:r>
            <a:endParaRPr lang="en-US" dirty="0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045C05B-7632-FE90-DD57-5ABD8A5BCF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flipV="1">
            <a:off x="1185313" y="6820788"/>
            <a:ext cx="965270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485155CA-EEF3-CC01-5A66-F632D67D28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417263" y="5740690"/>
            <a:ext cx="2002536" cy="740664"/>
          </a:xfrm>
        </p:spPr>
        <p:txBody>
          <a:bodyPr/>
          <a:lstStyle/>
          <a:p>
            <a:r>
              <a:rPr lang="en-US" dirty="0"/>
              <a:t>Pranav </a:t>
            </a:r>
            <a:r>
              <a:rPr lang="en-US" dirty="0" err="1"/>
              <a:t>Kanekar</a:t>
            </a:r>
            <a:endParaRPr lang="en-US" dirty="0"/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D7242CA8-154C-5C7D-6E98-DC3594B5EB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flipV="1">
            <a:off x="3018753" y="6853773"/>
            <a:ext cx="719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3" name="Picture Placeholder 52" descr="Team member head shot">
            <a:extLst>
              <a:ext uri="{FF2B5EF4-FFF2-40B4-BE49-F238E27FC236}">
                <a16:creationId xmlns:a16="http://schemas.microsoft.com/office/drawing/2014/main" id="{759D34B2-9AAB-1470-07BA-8785A15382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7096" y="4369532"/>
            <a:ext cx="2000530" cy="1612167"/>
          </a:xfrm>
        </p:spPr>
      </p:pic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F420AE87-9AC7-6960-5B38-4F2FE403B4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36093" y="5788504"/>
            <a:ext cx="2002536" cy="740664"/>
          </a:xfrm>
        </p:spPr>
        <p:txBody>
          <a:bodyPr/>
          <a:lstStyle/>
          <a:p>
            <a:r>
              <a:rPr lang="en-IN" dirty="0" err="1"/>
              <a:t>Dhale</a:t>
            </a:r>
            <a:r>
              <a:rPr lang="en-IN" dirty="0"/>
              <a:t>, Reshma Hemant​</a:t>
            </a:r>
            <a:endParaRPr lang="en-US" dirty="0"/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2159C70C-FAE4-F898-1B5C-9ACE8514DE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V="1">
            <a:off x="6283090" y="6366370"/>
            <a:ext cx="45719" cy="12968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sp>
        <p:nvSpPr>
          <p:cNvPr id="151" name="Footer Placeholder 150">
            <a:extLst>
              <a:ext uri="{FF2B5EF4-FFF2-40B4-BE49-F238E27FC236}">
                <a16:creationId xmlns:a16="http://schemas.microsoft.com/office/drawing/2014/main" id="{403B5C57-609F-2909-BE5E-3352E6AC497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2" name="Slide Number Placeholder 151">
            <a:extLst>
              <a:ext uri="{FF2B5EF4-FFF2-40B4-BE49-F238E27FC236}">
                <a16:creationId xmlns:a16="http://schemas.microsoft.com/office/drawing/2014/main" id="{1C1F8493-B963-CDFF-50B9-BC053FA825A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6E3BA0-C866-4538-B4A6-7F40A16877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 rot="21411303">
            <a:off x="8418504" y="7318155"/>
            <a:ext cx="189523" cy="21353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Placeholder 11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785608F6-7E53-405C-A979-79750F5830F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5"/>
          <a:srcRect t="17746" b="17746"/>
          <a:stretch>
            <a:fillRect/>
          </a:stretch>
        </p:blipFill>
        <p:spPr>
          <a:xfrm>
            <a:off x="4419269" y="4324399"/>
            <a:ext cx="2000530" cy="1612167"/>
          </a:xfrm>
        </p:spPr>
      </p:pic>
    </p:spTree>
    <p:extLst>
      <p:ext uri="{BB962C8B-B14F-4D97-AF65-F5344CB8AC3E}">
        <p14:creationId xmlns:p14="http://schemas.microsoft.com/office/powerpoint/2010/main" val="184999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2613713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	</a:t>
            </a:r>
            <a:r>
              <a:rPr lang="en-US" dirty="0" err="1"/>
              <a:t>MEtHOD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92560617"/>
              </p:ext>
            </p:extLst>
          </p:nvPr>
        </p:nvGraphicFramePr>
        <p:xfrm>
          <a:off x="5572125" y="409575"/>
          <a:ext cx="5862085" cy="694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9/9/22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Next LT Pro" panose="020B0504020202020204" pitchFamily="34" charset="77"/>
                        </a:rPr>
                        <a:t>PLANING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12/9/22</a:t>
                      </a:r>
                    </a:p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12/9/22</a:t>
                      </a:r>
                    </a:p>
                    <a:p>
                      <a:endParaRPr lang="en-US" sz="2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</a:p>
                    <a:p>
                      <a:endParaRPr lang="en-US" sz="36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Next LT Pro" panose="020B0504020202020204" pitchFamily="34" charset="77"/>
                        </a:rPr>
                        <a:t>EVALUTION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851E9-6939-47F3-8092-BF66FEE0AFF9}"/>
              </a:ext>
            </a:extLst>
          </p:cNvPr>
          <p:cNvSpPr txBox="1"/>
          <p:nvPr/>
        </p:nvSpPr>
        <p:spPr>
          <a:xfrm>
            <a:off x="7411892" y="3105834"/>
            <a:ext cx="30275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DEVELOPMENT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BC103-5F63-465F-BAA0-45C912E620EE}"/>
              </a:ext>
            </a:extLst>
          </p:cNvPr>
          <p:cNvSpPr txBox="1"/>
          <p:nvPr/>
        </p:nvSpPr>
        <p:spPr>
          <a:xfrm>
            <a:off x="5607217" y="4462772"/>
            <a:ext cx="18654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18/9/22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1F02D-66E3-4CEE-B434-E8546A0876E8}"/>
              </a:ext>
            </a:extLst>
          </p:cNvPr>
          <p:cNvSpPr txBox="1"/>
          <p:nvPr/>
        </p:nvSpPr>
        <p:spPr>
          <a:xfrm>
            <a:off x="7458340" y="4152898"/>
            <a:ext cx="38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B8CDE-5C3C-4BF1-97B0-5296985527BB}"/>
              </a:ext>
            </a:extLst>
          </p:cNvPr>
          <p:cNvSpPr txBox="1"/>
          <p:nvPr/>
        </p:nvSpPr>
        <p:spPr>
          <a:xfrm>
            <a:off x="5607218" y="5233747"/>
            <a:ext cx="1865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SEP</a:t>
            </a:r>
          </a:p>
          <a:p>
            <a:endParaRPr lang="en-IN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6B087-2460-445F-8ED6-3935DF67D8E0}"/>
              </a:ext>
            </a:extLst>
          </p:cNvPr>
          <p:cNvSpPr txBox="1"/>
          <p:nvPr/>
        </p:nvSpPr>
        <p:spPr>
          <a:xfrm>
            <a:off x="5546436" y="5772356"/>
            <a:ext cx="14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20/9/22</a:t>
            </a: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3145535"/>
            <a:ext cx="6034216" cy="143960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4152900" y="4711700"/>
            <a:ext cx="7418614" cy="1803400"/>
          </a:xfrm>
        </p:spPr>
        <p:txBody>
          <a:bodyPr/>
          <a:lstStyle/>
          <a:p>
            <a:r>
              <a:rPr lang="en-IN" b="1" dirty="0"/>
              <a:t>Develop an Internet Banking Application, that will </a:t>
            </a:r>
            <a:r>
              <a:rPr lang="en-US" b="1" dirty="0"/>
              <a:t>enables customer to perform their basic banking transactions on the go using PC or laptop.</a:t>
            </a:r>
            <a:endParaRPr lang="en-IN" b="1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70518" y="643228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4F7F60-4F4D-46F9-854C-E8334C903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 flipV="1">
            <a:off x="7557634" y="-579209"/>
            <a:ext cx="45719" cy="4571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221ACE6-B642-4D27-A4C1-206C39928CEC}"/>
              </a:ext>
            </a:extLst>
          </p:cNvPr>
          <p:cNvSpPr/>
          <p:nvPr/>
        </p:nvSpPr>
        <p:spPr>
          <a:xfrm>
            <a:off x="5796653" y="676584"/>
            <a:ext cx="2468880" cy="603250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F92DA8B-B817-4784-A8BA-1F6E3AD3AE30}"/>
              </a:ext>
            </a:extLst>
          </p:cNvPr>
          <p:cNvSpPr/>
          <p:nvPr/>
        </p:nvSpPr>
        <p:spPr>
          <a:xfrm>
            <a:off x="5816352" y="1375489"/>
            <a:ext cx="2639058" cy="903316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8E714E5-2755-4E6B-B251-7E18DFEC4940}"/>
              </a:ext>
            </a:extLst>
          </p:cNvPr>
          <p:cNvSpPr/>
          <p:nvPr/>
        </p:nvSpPr>
        <p:spPr>
          <a:xfrm>
            <a:off x="5897647" y="2327579"/>
            <a:ext cx="2639059" cy="704850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AFA06F-2576-4681-A8F4-5AE94A24C337}"/>
              </a:ext>
            </a:extLst>
          </p:cNvPr>
          <p:cNvSpPr/>
          <p:nvPr/>
        </p:nvSpPr>
        <p:spPr>
          <a:xfrm>
            <a:off x="5967630" y="3100784"/>
            <a:ext cx="2561590" cy="671832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73F50B-544A-4CCA-8B0C-97BBD471064E}"/>
              </a:ext>
            </a:extLst>
          </p:cNvPr>
          <p:cNvSpPr/>
          <p:nvPr/>
        </p:nvSpPr>
        <p:spPr>
          <a:xfrm>
            <a:off x="6204345" y="5000311"/>
            <a:ext cx="2341792" cy="677120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7A78E0-C1AB-4702-8756-50BAECB418D3}"/>
              </a:ext>
            </a:extLst>
          </p:cNvPr>
          <p:cNvSpPr/>
          <p:nvPr/>
        </p:nvSpPr>
        <p:spPr>
          <a:xfrm>
            <a:off x="5850656" y="3950106"/>
            <a:ext cx="2686050" cy="704850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994FCF-63C0-48E3-9265-B62B3F0F1866}"/>
              </a:ext>
            </a:extLst>
          </p:cNvPr>
          <p:cNvSpPr txBox="1"/>
          <p:nvPr/>
        </p:nvSpPr>
        <p:spPr>
          <a:xfrm>
            <a:off x="6422844" y="755693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D4D4EB-4D71-4AF3-AD40-696411824616}"/>
              </a:ext>
            </a:extLst>
          </p:cNvPr>
          <p:cNvSpPr txBox="1"/>
          <p:nvPr/>
        </p:nvSpPr>
        <p:spPr>
          <a:xfrm>
            <a:off x="6551830" y="3194525"/>
            <a:ext cx="175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Withdraw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CB11E0-D590-4986-8490-6B46B9738652}"/>
              </a:ext>
            </a:extLst>
          </p:cNvPr>
          <p:cNvSpPr txBox="1"/>
          <p:nvPr/>
        </p:nvSpPr>
        <p:spPr>
          <a:xfrm>
            <a:off x="6310562" y="1350254"/>
            <a:ext cx="1742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 Accounts and Transaction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319984-D8BC-4982-8EAF-AD858AB075A0}"/>
              </a:ext>
            </a:extLst>
          </p:cNvPr>
          <p:cNvSpPr txBox="1"/>
          <p:nvPr/>
        </p:nvSpPr>
        <p:spPr>
          <a:xfrm>
            <a:off x="6634331" y="2456295"/>
            <a:ext cx="12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Deposit 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CE5016-45F1-4A57-BC61-2899FB6BF83B}"/>
              </a:ext>
            </a:extLst>
          </p:cNvPr>
          <p:cNvSpPr txBox="1"/>
          <p:nvPr/>
        </p:nvSpPr>
        <p:spPr>
          <a:xfrm>
            <a:off x="6684047" y="4096591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Transfer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A9ED5C-FD99-4431-93FB-4C391705AEE7}"/>
              </a:ext>
            </a:extLst>
          </p:cNvPr>
          <p:cNvSpPr txBox="1"/>
          <p:nvPr/>
        </p:nvSpPr>
        <p:spPr>
          <a:xfrm>
            <a:off x="6898821" y="5015705"/>
            <a:ext cx="154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Record of transaction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FBAA5A-5F98-49EF-A5A4-2DA87ADC5E8C}"/>
              </a:ext>
            </a:extLst>
          </p:cNvPr>
          <p:cNvSpPr/>
          <p:nvPr/>
        </p:nvSpPr>
        <p:spPr>
          <a:xfrm>
            <a:off x="3363228" y="1863588"/>
            <a:ext cx="660400" cy="585233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FFEE0A-3156-4B21-9A45-9E99FAD7CBCA}"/>
              </a:ext>
            </a:extLst>
          </p:cNvPr>
          <p:cNvCxnSpPr>
            <a:stCxn id="66" idx="4"/>
          </p:cNvCxnSpPr>
          <p:nvPr/>
        </p:nvCxnSpPr>
        <p:spPr>
          <a:xfrm flipH="1">
            <a:off x="3687078" y="2448821"/>
            <a:ext cx="6350" cy="887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89DAFE-B29D-46F9-AB05-BF5AAF0B3646}"/>
              </a:ext>
            </a:extLst>
          </p:cNvPr>
          <p:cNvCxnSpPr>
            <a:cxnSpLocks/>
          </p:cNvCxnSpPr>
          <p:nvPr/>
        </p:nvCxnSpPr>
        <p:spPr>
          <a:xfrm>
            <a:off x="3191778" y="2828770"/>
            <a:ext cx="83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3BED22-C90A-469E-B481-56BD5A9541BB}"/>
              </a:ext>
            </a:extLst>
          </p:cNvPr>
          <p:cNvCxnSpPr>
            <a:cxnSpLocks/>
          </p:cNvCxnSpPr>
          <p:nvPr/>
        </p:nvCxnSpPr>
        <p:spPr>
          <a:xfrm flipH="1">
            <a:off x="3235426" y="3302397"/>
            <a:ext cx="463550" cy="292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286DFA2-9B1D-452F-BD14-48BB957FBFB8}"/>
              </a:ext>
            </a:extLst>
          </p:cNvPr>
          <p:cNvCxnSpPr>
            <a:cxnSpLocks/>
          </p:cNvCxnSpPr>
          <p:nvPr/>
        </p:nvCxnSpPr>
        <p:spPr>
          <a:xfrm>
            <a:off x="4364255" y="29023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C77692-857E-47C6-9D0B-F3C28991B076}"/>
              </a:ext>
            </a:extLst>
          </p:cNvPr>
          <p:cNvCxnSpPr>
            <a:cxnSpLocks/>
          </p:cNvCxnSpPr>
          <p:nvPr/>
        </p:nvCxnSpPr>
        <p:spPr>
          <a:xfrm>
            <a:off x="3693428" y="3303507"/>
            <a:ext cx="463550" cy="290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689E725-B967-4EE5-90CF-7C36CEBDD4EB}"/>
              </a:ext>
            </a:extLst>
          </p:cNvPr>
          <p:cNvSpPr txBox="1"/>
          <p:nvPr/>
        </p:nvSpPr>
        <p:spPr>
          <a:xfrm>
            <a:off x="3235426" y="3781461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0B6E62-21A5-4FCE-9A32-8320D40279CD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4037012" y="2828770"/>
            <a:ext cx="2167333" cy="2510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27D5601-18C5-4651-95FD-D16B80B6967E}"/>
              </a:ext>
            </a:extLst>
          </p:cNvPr>
          <p:cNvSpPr/>
          <p:nvPr/>
        </p:nvSpPr>
        <p:spPr>
          <a:xfrm>
            <a:off x="5827316" y="-22313"/>
            <a:ext cx="2136775" cy="536789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77A79E-AEBD-48BF-AD70-4095CAADF427}"/>
              </a:ext>
            </a:extLst>
          </p:cNvPr>
          <p:cNvSpPr txBox="1"/>
          <p:nvPr/>
        </p:nvSpPr>
        <p:spPr>
          <a:xfrm>
            <a:off x="6238911" y="37883"/>
            <a:ext cx="176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User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10397CA-8CC3-492C-B1D9-C20A252AB9F1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123414" y="246082"/>
            <a:ext cx="1703902" cy="2605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680A4B0E-B273-4F50-808F-DC892AC38DA6}"/>
              </a:ext>
            </a:extLst>
          </p:cNvPr>
          <p:cNvSpPr/>
          <p:nvPr/>
        </p:nvSpPr>
        <p:spPr>
          <a:xfrm>
            <a:off x="11232682" y="1741973"/>
            <a:ext cx="660400" cy="585233"/>
          </a:xfrm>
          <a:prstGeom prst="ellipse">
            <a:avLst/>
          </a:prstGeom>
          <a:solidFill>
            <a:srgbClr val="FBC0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52E54C-B302-45E2-8962-063CE27AE574}"/>
              </a:ext>
            </a:extLst>
          </p:cNvPr>
          <p:cNvCxnSpPr>
            <a:cxnSpLocks/>
          </p:cNvCxnSpPr>
          <p:nvPr/>
        </p:nvCxnSpPr>
        <p:spPr>
          <a:xfrm flipH="1">
            <a:off x="11562882" y="2306635"/>
            <a:ext cx="6350" cy="887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01E951-BBA8-4E80-93F3-54E9C9152CB0}"/>
              </a:ext>
            </a:extLst>
          </p:cNvPr>
          <p:cNvCxnSpPr>
            <a:cxnSpLocks/>
          </p:cNvCxnSpPr>
          <p:nvPr/>
        </p:nvCxnSpPr>
        <p:spPr>
          <a:xfrm>
            <a:off x="11133455" y="2546396"/>
            <a:ext cx="83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DCFA3A3-B69B-4A77-A09A-52E3F2D69A41}"/>
              </a:ext>
            </a:extLst>
          </p:cNvPr>
          <p:cNvCxnSpPr>
            <a:cxnSpLocks/>
          </p:cNvCxnSpPr>
          <p:nvPr/>
        </p:nvCxnSpPr>
        <p:spPr>
          <a:xfrm flipH="1">
            <a:off x="11085830" y="3200273"/>
            <a:ext cx="463550" cy="292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51AF8A-95C2-49EC-8472-2D0820F5417B}"/>
              </a:ext>
            </a:extLst>
          </p:cNvPr>
          <p:cNvCxnSpPr>
            <a:cxnSpLocks/>
          </p:cNvCxnSpPr>
          <p:nvPr/>
        </p:nvCxnSpPr>
        <p:spPr>
          <a:xfrm>
            <a:off x="11545711" y="3180972"/>
            <a:ext cx="419594" cy="267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36424D-3C5A-44E6-AB42-502548AA89A4}"/>
              </a:ext>
            </a:extLst>
          </p:cNvPr>
          <p:cNvSpPr txBox="1"/>
          <p:nvPr/>
        </p:nvSpPr>
        <p:spPr>
          <a:xfrm>
            <a:off x="10938978" y="3781461"/>
            <a:ext cx="218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2EBE86-EA5A-44CA-AABF-0047E1E1A1B2}"/>
              </a:ext>
            </a:extLst>
          </p:cNvPr>
          <p:cNvCxnSpPr>
            <a:cxnSpLocks/>
          </p:cNvCxnSpPr>
          <p:nvPr/>
        </p:nvCxnSpPr>
        <p:spPr>
          <a:xfrm flipH="1" flipV="1">
            <a:off x="7906452" y="246081"/>
            <a:ext cx="3227003" cy="2404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4B474E-2EE4-4254-AF8F-5B21DD4B76CA}"/>
              </a:ext>
            </a:extLst>
          </p:cNvPr>
          <p:cNvCxnSpPr>
            <a:cxnSpLocks/>
            <a:endCxn id="54" idx="6"/>
          </p:cNvCxnSpPr>
          <p:nvPr/>
        </p:nvCxnSpPr>
        <p:spPr>
          <a:xfrm flipH="1" flipV="1">
            <a:off x="8265533" y="978209"/>
            <a:ext cx="2786692" cy="1569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3D4E07-C015-419C-95CC-28B56DAF4603}"/>
              </a:ext>
            </a:extLst>
          </p:cNvPr>
          <p:cNvCxnSpPr>
            <a:cxnSpLocks/>
            <a:endCxn id="55" idx="6"/>
          </p:cNvCxnSpPr>
          <p:nvPr/>
        </p:nvCxnSpPr>
        <p:spPr>
          <a:xfrm flipH="1" flipV="1">
            <a:off x="8455410" y="1827147"/>
            <a:ext cx="2705032" cy="755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80B7C0-68F6-471F-8F55-8E4652E1CD8E}"/>
              </a:ext>
            </a:extLst>
          </p:cNvPr>
          <p:cNvCxnSpPr>
            <a:cxnSpLocks/>
          </p:cNvCxnSpPr>
          <p:nvPr/>
        </p:nvCxnSpPr>
        <p:spPr>
          <a:xfrm flipH="1">
            <a:off x="8476848" y="2540176"/>
            <a:ext cx="2571817" cy="255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637ED34-FE23-4FA4-855A-297D1338B659}"/>
              </a:ext>
            </a:extLst>
          </p:cNvPr>
          <p:cNvCxnSpPr>
            <a:endCxn id="57" idx="6"/>
          </p:cNvCxnSpPr>
          <p:nvPr/>
        </p:nvCxnSpPr>
        <p:spPr>
          <a:xfrm flipH="1">
            <a:off x="8529220" y="2616015"/>
            <a:ext cx="2617737" cy="820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C2BE141-10DB-4407-85E2-CDEBEBDE3FF5}"/>
              </a:ext>
            </a:extLst>
          </p:cNvPr>
          <p:cNvCxnSpPr>
            <a:cxnSpLocks/>
            <a:endCxn id="59" idx="6"/>
          </p:cNvCxnSpPr>
          <p:nvPr/>
        </p:nvCxnSpPr>
        <p:spPr>
          <a:xfrm flipH="1">
            <a:off x="8536706" y="2582464"/>
            <a:ext cx="2624130" cy="1720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7391FE-1941-417B-8917-89676609DD0E}"/>
              </a:ext>
            </a:extLst>
          </p:cNvPr>
          <p:cNvCxnSpPr>
            <a:cxnSpLocks/>
            <a:endCxn id="58" idx="6"/>
          </p:cNvCxnSpPr>
          <p:nvPr/>
        </p:nvCxnSpPr>
        <p:spPr>
          <a:xfrm flipH="1">
            <a:off x="8546137" y="2604777"/>
            <a:ext cx="2510014" cy="273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A6B3D6F-9443-47DF-A824-8A085EFEAFF1}"/>
              </a:ext>
            </a:extLst>
          </p:cNvPr>
          <p:cNvCxnSpPr>
            <a:cxnSpLocks/>
          </p:cNvCxnSpPr>
          <p:nvPr/>
        </p:nvCxnSpPr>
        <p:spPr>
          <a:xfrm>
            <a:off x="2291882" y="26277"/>
            <a:ext cx="79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235CA42-C065-43BD-9241-AFCBC63A8A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039203" y="1827147"/>
            <a:ext cx="1777149" cy="1033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07285-B07D-456F-9998-05C60E049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81251" y="136524"/>
            <a:ext cx="6638924" cy="8445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  <a:latin typeface="+mn-lt"/>
              </a:rPr>
              <a:t>Class Diagram</a:t>
            </a:r>
            <a:endParaRPr lang="en-US" sz="3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CC3A2-0DFF-4935-84DE-73C0D3EC4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7579234-317A-4ED8-9DCE-CD6F6F91433B}"/>
              </a:ext>
            </a:extLst>
          </p:cNvPr>
          <p:cNvSpPr/>
          <p:nvPr/>
        </p:nvSpPr>
        <p:spPr>
          <a:xfrm>
            <a:off x="4179668" y="1514842"/>
            <a:ext cx="504825" cy="17145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9D636B-78B9-4213-BF16-2AA038291BBA}"/>
              </a:ext>
            </a:extLst>
          </p:cNvPr>
          <p:cNvSpPr/>
          <p:nvPr/>
        </p:nvSpPr>
        <p:spPr>
          <a:xfrm rot="18537838">
            <a:off x="4286606" y="1950895"/>
            <a:ext cx="493786" cy="17987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433F2D-A5D7-4D0F-A267-D2C2DD5496A5}"/>
              </a:ext>
            </a:extLst>
          </p:cNvPr>
          <p:cNvCxnSpPr>
            <a:endCxn id="30" idx="1"/>
          </p:cNvCxnSpPr>
          <p:nvPr/>
        </p:nvCxnSpPr>
        <p:spPr>
          <a:xfrm flipV="1">
            <a:off x="3162300" y="2232803"/>
            <a:ext cx="1215945" cy="1132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420EA7-4D4E-4481-B014-C927C516C035}"/>
              </a:ext>
            </a:extLst>
          </p:cNvPr>
          <p:cNvCxnSpPr>
            <a:endCxn id="29" idx="1"/>
          </p:cNvCxnSpPr>
          <p:nvPr/>
        </p:nvCxnSpPr>
        <p:spPr>
          <a:xfrm>
            <a:off x="3343275" y="1590675"/>
            <a:ext cx="836393" cy="9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6E68A9-7409-481C-9CA3-7FE51EC16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8694"/>
            <a:ext cx="10210800" cy="542448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1CE9E62-2737-42F5-B988-2DA84393B68F}"/>
              </a:ext>
            </a:extLst>
          </p:cNvPr>
          <p:cNvSpPr/>
          <p:nvPr/>
        </p:nvSpPr>
        <p:spPr>
          <a:xfrm>
            <a:off x="4117755" y="1240487"/>
            <a:ext cx="628650" cy="256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01BFB7-4D34-45BE-8F10-D9ACA79CE118}"/>
              </a:ext>
            </a:extLst>
          </p:cNvPr>
          <p:cNvSpPr/>
          <p:nvPr/>
        </p:nvSpPr>
        <p:spPr>
          <a:xfrm rot="19869480">
            <a:off x="3743366" y="1876742"/>
            <a:ext cx="1034970" cy="295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2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  Develop winning strategies to keep ahead of the competition​</a:t>
            </a:r>
          </a:p>
          <a:p>
            <a:r>
              <a:rPr lang="en-US" dirty="0"/>
              <a:t>  Capitalize on low-hanging fruit to identify a ballpark value​</a:t>
            </a:r>
          </a:p>
          <a:p>
            <a:r>
              <a:rPr lang="en-US" dirty="0"/>
              <a:t>  Visualize customer directed convergence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  Iterative approaches to corporate strategy​</a:t>
            </a:r>
          </a:p>
          <a:p>
            <a:r>
              <a:rPr lang="en-US" dirty="0"/>
              <a:t>  Establish a management framework from the inside</a:t>
            </a:r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3CD7912512D74BBCC5D9701594F6B2" ma:contentTypeVersion="7" ma:contentTypeDescription="Create a new document." ma:contentTypeScope="" ma:versionID="ccf07c8084b7ef62ded5f3c29bb79abc">
  <xsd:schema xmlns:xsd="http://www.w3.org/2001/XMLSchema" xmlns:xs="http://www.w3.org/2001/XMLSchema" xmlns:p="http://schemas.microsoft.com/office/2006/metadata/properties" xmlns:ns3="04bbe12b-d755-420e-a2a4-268b137cdb97" xmlns:ns4="7782de26-700a-4246-b9d6-874d169655be" targetNamespace="http://schemas.microsoft.com/office/2006/metadata/properties" ma:root="true" ma:fieldsID="925a6ac93a037599c12366e9c8978475" ns3:_="" ns4:_="">
    <xsd:import namespace="04bbe12b-d755-420e-a2a4-268b137cdb97"/>
    <xsd:import namespace="7782de26-700a-4246-b9d6-874d169655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be12b-d755-420e-a2a4-268b137cdb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2de26-700a-4246-b9d6-874d169655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89DAC2-BB91-477F-B46D-D92F09C429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BEBD65-2FC2-4763-8924-88DA60A7C0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bbe12b-d755-420e-a2a4-268b137cdb97"/>
    <ds:schemaRef ds:uri="7782de26-700a-4246-b9d6-874d16965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E894B6-D309-4FC1-BDBF-622610132450}">
  <ds:schemaRefs>
    <ds:schemaRef ds:uri="http://purl.org/dc/terms/"/>
    <ds:schemaRef ds:uri="http://www.w3.org/XML/1998/namespace"/>
    <ds:schemaRef ds:uri="http://schemas.microsoft.com/office/2006/documentManagement/types"/>
    <ds:schemaRef ds:uri="7782de26-700a-4246-b9d6-874d169655be"/>
    <ds:schemaRef ds:uri="04bbe12b-d755-420e-a2a4-268b137cdb97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401</Words>
  <Application>Microsoft Office PowerPoint</Application>
  <PresentationFormat>Widescreen</PresentationFormat>
  <Paragraphs>96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Avenir Next LT Pro</vt:lpstr>
      <vt:lpstr>Calibri</vt:lpstr>
      <vt:lpstr>Segoe UI</vt:lpstr>
      <vt:lpstr>Office Theme</vt:lpstr>
      <vt:lpstr>Internet Banking</vt:lpstr>
      <vt:lpstr>INTRO</vt:lpstr>
      <vt:lpstr>MEET OUR  TEAM</vt:lpstr>
      <vt:lpstr>Agile MEtHOD</vt:lpstr>
      <vt:lpstr>TIMELINE</vt:lpstr>
      <vt:lpstr>Problem statement</vt:lpstr>
      <vt:lpstr>Use case Diagram</vt:lpstr>
      <vt:lpstr>PowerPoint Presentation</vt:lpstr>
      <vt:lpstr>AREAS OF FOCUS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2022-09-12T09:57:13Z</dcterms:created>
  <dcterms:modified xsi:type="dcterms:W3CDTF">2022-09-19T03:45:40Z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0x010100103CD7912512D74BBCC5D9701594F6B2</vt:lpwstr>
  </property>
</Properties>
</file>